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2" r:id="rId3"/>
    <p:sldId id="260" r:id="rId4"/>
    <p:sldId id="261" r:id="rId5"/>
    <p:sldId id="263" r:id="rId6"/>
    <p:sldId id="259" r:id="rId7"/>
    <p:sldId id="258" r:id="rId8"/>
    <p:sldId id="264" r:id="rId9"/>
    <p:sldId id="266"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344A5-2C06-4F2B-A7DF-1BEB0894A4B0}" type="datetimeFigureOut">
              <a:rPr lang="uk-UA" smtClean="0"/>
              <a:t>23.05.2018</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AEFDC-3310-44D1-93B6-884521A39779}" type="slidenum">
              <a:rPr lang="uk-UA" smtClean="0"/>
              <a:t>‹#›</a:t>
            </a:fld>
            <a:endParaRPr lang="uk-UA"/>
          </a:p>
        </p:txBody>
      </p:sp>
    </p:spTree>
    <p:extLst>
      <p:ext uri="{BB962C8B-B14F-4D97-AF65-F5344CB8AC3E}">
        <p14:creationId xmlns:p14="http://schemas.microsoft.com/office/powerpoint/2010/main" val="682907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1</a:t>
            </a:fld>
            <a:endParaRPr lang="ru-RU"/>
          </a:p>
        </p:txBody>
      </p:sp>
    </p:spTree>
    <p:extLst>
      <p:ext uri="{BB962C8B-B14F-4D97-AF65-F5344CB8AC3E}">
        <p14:creationId xmlns:p14="http://schemas.microsoft.com/office/powerpoint/2010/main" val="1193028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2</a:t>
            </a:fld>
            <a:endParaRPr lang="ru-RU"/>
          </a:p>
        </p:txBody>
      </p:sp>
    </p:spTree>
    <p:extLst>
      <p:ext uri="{BB962C8B-B14F-4D97-AF65-F5344CB8AC3E}">
        <p14:creationId xmlns:p14="http://schemas.microsoft.com/office/powerpoint/2010/main" val="89147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3</a:t>
            </a:fld>
            <a:endParaRPr lang="ru-RU"/>
          </a:p>
        </p:txBody>
      </p:sp>
    </p:spTree>
    <p:extLst>
      <p:ext uri="{BB962C8B-B14F-4D97-AF65-F5344CB8AC3E}">
        <p14:creationId xmlns:p14="http://schemas.microsoft.com/office/powerpoint/2010/main" val="273351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4</a:t>
            </a:fld>
            <a:endParaRPr lang="ru-RU"/>
          </a:p>
        </p:txBody>
      </p:sp>
    </p:spTree>
    <p:extLst>
      <p:ext uri="{BB962C8B-B14F-4D97-AF65-F5344CB8AC3E}">
        <p14:creationId xmlns:p14="http://schemas.microsoft.com/office/powerpoint/2010/main" val="3606249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5</a:t>
            </a:fld>
            <a:endParaRPr lang="ru-RU"/>
          </a:p>
        </p:txBody>
      </p:sp>
    </p:spTree>
    <p:extLst>
      <p:ext uri="{BB962C8B-B14F-4D97-AF65-F5344CB8AC3E}">
        <p14:creationId xmlns:p14="http://schemas.microsoft.com/office/powerpoint/2010/main" val="940944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6</a:t>
            </a:fld>
            <a:endParaRPr lang="ru-RU"/>
          </a:p>
        </p:txBody>
      </p:sp>
    </p:spTree>
    <p:extLst>
      <p:ext uri="{BB962C8B-B14F-4D97-AF65-F5344CB8AC3E}">
        <p14:creationId xmlns:p14="http://schemas.microsoft.com/office/powerpoint/2010/main" val="241796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7</a:t>
            </a:fld>
            <a:endParaRPr lang="ru-RU"/>
          </a:p>
        </p:txBody>
      </p:sp>
    </p:spTree>
    <p:extLst>
      <p:ext uri="{BB962C8B-B14F-4D97-AF65-F5344CB8AC3E}">
        <p14:creationId xmlns:p14="http://schemas.microsoft.com/office/powerpoint/2010/main" val="3165824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8</a:t>
            </a:fld>
            <a:endParaRPr lang="ru-RU"/>
          </a:p>
        </p:txBody>
      </p:sp>
    </p:spTree>
    <p:extLst>
      <p:ext uri="{BB962C8B-B14F-4D97-AF65-F5344CB8AC3E}">
        <p14:creationId xmlns:p14="http://schemas.microsoft.com/office/powerpoint/2010/main" val="1958561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Dear Partners and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its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Anniversary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has stepped forward to the next level of development. We're celebrating the New Year of 2016 energized by new resources and, as usual, with the glance of new approaches.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 expertise in any field definitely includes innovative mind and progressive vision. Offering equipment for labs, we always deliver up-to-date technologies to develop your business. We involve the best vendors from all over the world, responding to any request of yours and keeping ourselves up to the level in your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progressive mind has a real impact on the brand identity. That's why “TOV “</a:t>
            </a:r>
            <a:r>
              <a:rPr lang="en-US" sz="1200" kern="1200" dirty="0" err="1" smtClean="0">
                <a:solidFill>
                  <a:schemeClr val="tx1"/>
                </a:solidFill>
                <a:effectLst/>
                <a:latin typeface="+mn-lt"/>
                <a:ea typeface="+mn-ea"/>
                <a:cs typeface="+mn-cs"/>
              </a:rPr>
              <a:t>Himlaborreaktiv</a:t>
            </a:r>
            <a:r>
              <a:rPr lang="en-US" sz="1200" kern="1200" dirty="0" smtClean="0">
                <a:solidFill>
                  <a:schemeClr val="tx1"/>
                </a:solidFill>
                <a:effectLst/>
                <a:latin typeface="+mn-lt"/>
                <a:ea typeface="+mn-ea"/>
                <a:cs typeface="+mn-cs"/>
              </a:rPr>
              <a:t>” launched re-branding. And we will start with a new name - HLR from Jan 1, 2016.</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refreshed style expresses our unquenchable urge to deliver optimal solutions to any industry just in time and make it easy for our clients.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if you need the best guaranteed result in your field you should just “press the HLR button”. And we will keep on being the true image of the company as the best recommended choice within the field.</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Sincerely yours,</a:t>
            </a:r>
            <a:endParaRPr lang="uk-U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HLR team</a:t>
            </a:r>
            <a:endParaRPr lang="uk-UA" dirty="0"/>
          </a:p>
        </p:txBody>
      </p:sp>
      <p:sp>
        <p:nvSpPr>
          <p:cNvPr id="4" name="Номер слайда 3"/>
          <p:cNvSpPr>
            <a:spLocks noGrp="1"/>
          </p:cNvSpPr>
          <p:nvPr>
            <p:ph type="sldNum" sz="quarter" idx="10"/>
          </p:nvPr>
        </p:nvSpPr>
        <p:spPr/>
        <p:txBody>
          <a:bodyPr/>
          <a:lstStyle/>
          <a:p>
            <a:fld id="{30F257D7-F542-4DA6-B5B1-E4806E1733E4}" type="slidenum">
              <a:rPr lang="ru-RU" smtClean="0"/>
              <a:pPr/>
              <a:t>9</a:t>
            </a:fld>
            <a:endParaRPr lang="ru-RU"/>
          </a:p>
        </p:txBody>
      </p:sp>
    </p:spTree>
    <p:extLst>
      <p:ext uri="{BB962C8B-B14F-4D97-AF65-F5344CB8AC3E}">
        <p14:creationId xmlns:p14="http://schemas.microsoft.com/office/powerpoint/2010/main" val="329273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726E5FF-CE5A-4811-95AC-B10AD9883448}" type="datetimeFigureOut">
              <a:rPr lang="uk-UA" smtClean="0"/>
              <a:t>23.05.2018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271080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26E5FF-CE5A-4811-95AC-B10AD9883448}" type="datetimeFigureOut">
              <a:rPr lang="uk-UA" smtClean="0"/>
              <a:t>23.05.2018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1746650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26E5FF-CE5A-4811-95AC-B10AD9883448}" type="datetimeFigureOut">
              <a:rPr lang="uk-UA" smtClean="0"/>
              <a:t>23.05.2018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37008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26E5FF-CE5A-4811-95AC-B10AD9883448}" type="datetimeFigureOut">
              <a:rPr lang="uk-UA" smtClean="0"/>
              <a:t>23.05.2018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29343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26E5FF-CE5A-4811-95AC-B10AD9883448}" type="datetimeFigureOut">
              <a:rPr lang="uk-UA" smtClean="0"/>
              <a:t>23.05.2018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1661952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726E5FF-CE5A-4811-95AC-B10AD9883448}" type="datetimeFigureOut">
              <a:rPr lang="uk-UA" smtClean="0"/>
              <a:t>23.05.2018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30781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726E5FF-CE5A-4811-95AC-B10AD9883448}" type="datetimeFigureOut">
              <a:rPr lang="uk-UA" smtClean="0"/>
              <a:t>23.05.2018</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200500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26E5FF-CE5A-4811-95AC-B10AD9883448}" type="datetimeFigureOut">
              <a:rPr lang="uk-UA" smtClean="0"/>
              <a:t>23.05.2018</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168569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6E5FF-CE5A-4811-95AC-B10AD9883448}" type="datetimeFigureOut">
              <a:rPr lang="uk-UA" smtClean="0"/>
              <a:t>23.05.2018</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113435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26E5FF-CE5A-4811-95AC-B10AD9883448}" type="datetimeFigureOut">
              <a:rPr lang="uk-UA" smtClean="0"/>
              <a:t>23.05.2018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392876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26E5FF-CE5A-4811-95AC-B10AD9883448}" type="datetimeFigureOut">
              <a:rPr lang="uk-UA" smtClean="0"/>
              <a:t>23.05.2018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5F5FA95-4DE4-4725-A0CC-3CC685EB53A4}" type="slidenum">
              <a:rPr lang="uk-UA" smtClean="0"/>
              <a:t>‹#›</a:t>
            </a:fld>
            <a:endParaRPr lang="uk-UA"/>
          </a:p>
        </p:txBody>
      </p:sp>
    </p:spTree>
    <p:extLst>
      <p:ext uri="{BB962C8B-B14F-4D97-AF65-F5344CB8AC3E}">
        <p14:creationId xmlns:p14="http://schemas.microsoft.com/office/powerpoint/2010/main" val="410376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6E5FF-CE5A-4811-95AC-B10AD9883448}" type="datetimeFigureOut">
              <a:rPr lang="uk-UA" smtClean="0"/>
              <a:t>23.05.2018</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5FA95-4DE4-4725-A0CC-3CC685EB53A4}" type="slidenum">
              <a:rPr lang="uk-UA" smtClean="0"/>
              <a:t>‹#›</a:t>
            </a:fld>
            <a:endParaRPr lang="uk-UA"/>
          </a:p>
        </p:txBody>
      </p:sp>
    </p:spTree>
    <p:extLst>
      <p:ext uri="{BB962C8B-B14F-4D97-AF65-F5344CB8AC3E}">
        <p14:creationId xmlns:p14="http://schemas.microsoft.com/office/powerpoint/2010/main" val="3796751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jp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ChangeArrowheads="1"/>
          </p:cNvSpPr>
          <p:nvPr/>
        </p:nvSpPr>
        <p:spPr bwMode="auto">
          <a:xfrm>
            <a:off x="4716016" y="260653"/>
            <a:ext cx="3816424" cy="2122487"/>
          </a:xfrm>
          <a:prstGeom prst="rect">
            <a:avLst/>
          </a:prstGeom>
          <a:noFill/>
          <a:ln w="9525">
            <a:noFill/>
            <a:miter lim="800000"/>
            <a:headEnd/>
            <a:tailEnd/>
          </a:ln>
          <a:effectLst/>
        </p:spPr>
        <p:txBody>
          <a:bodyPr/>
          <a:lstStyle/>
          <a:p>
            <a:pPr algn="r"/>
            <a:r>
              <a:rPr lang="en-US" sz="1200" dirty="0">
                <a:solidFill>
                  <a:srgbClr val="FFFFFF"/>
                </a:solidFill>
              </a:rPr>
              <a:t>NAME</a:t>
            </a:r>
          </a:p>
          <a:p>
            <a:pPr algn="r"/>
            <a:r>
              <a:rPr lang="en-US" sz="1000" i="1" dirty="0">
                <a:solidFill>
                  <a:srgbClr val="FFFFFF"/>
                </a:solidFill>
              </a:rPr>
              <a:t>Position</a:t>
            </a:r>
          </a:p>
          <a:p>
            <a:pPr algn="r">
              <a:spcBef>
                <a:spcPct val="20000"/>
              </a:spcBef>
              <a:defRPr/>
            </a:pPr>
            <a:endParaRPr lang="en-US" sz="1200" dirty="0">
              <a:solidFill>
                <a:srgbClr val="FFFFFF"/>
              </a:solidFill>
            </a:endParaRPr>
          </a:p>
          <a:p>
            <a:pPr algn="r">
              <a:spcBef>
                <a:spcPct val="20000"/>
              </a:spcBef>
              <a:defRPr/>
            </a:pPr>
            <a:endParaRPr lang="en-US" sz="1200" dirty="0">
              <a:solidFill>
                <a:srgbClr val="FFFFFF"/>
              </a:solidFill>
            </a:endParaRPr>
          </a:p>
          <a:p>
            <a:pPr algn="r"/>
            <a:endParaRPr lang="en-US" sz="1200" dirty="0">
              <a:solidFill>
                <a:srgbClr val="FFFFFF"/>
              </a:solidFill>
            </a:endParaRPr>
          </a:p>
          <a:p>
            <a:pPr algn="r"/>
            <a:endParaRPr lang="en-US" sz="1000" i="1" dirty="0">
              <a:solidFill>
                <a:srgbClr val="FFFFFF"/>
              </a:solidFill>
            </a:endParaRPr>
          </a:p>
          <a:p>
            <a:pPr algn="r"/>
            <a:endParaRPr lang="en-JM" sz="1200" dirty="0"/>
          </a:p>
          <a:p>
            <a:pPr algn="r"/>
            <a:endParaRPr lang="ru-RU" sz="1200" i="1" dirty="0">
              <a:solidFill>
                <a:srgbClr val="FFFFFF"/>
              </a:solidFill>
            </a:endParaRPr>
          </a:p>
        </p:txBody>
      </p:sp>
      <p:sp>
        <p:nvSpPr>
          <p:cNvPr id="12" name="Rectangle 3"/>
          <p:cNvSpPr>
            <a:spLocks noChangeArrowheads="1"/>
          </p:cNvSpPr>
          <p:nvPr/>
        </p:nvSpPr>
        <p:spPr bwMode="auto">
          <a:xfrm>
            <a:off x="4860032" y="6237317"/>
            <a:ext cx="3816424" cy="322287"/>
          </a:xfrm>
          <a:prstGeom prst="rect">
            <a:avLst/>
          </a:prstGeom>
          <a:noFill/>
          <a:ln w="9525">
            <a:noFill/>
            <a:miter lim="800000"/>
            <a:headEnd/>
            <a:tailEnd/>
          </a:ln>
          <a:effectLst/>
        </p:spPr>
        <p:txBody>
          <a:bodyPr/>
          <a:lstStyle/>
          <a:p>
            <a:pPr algn="r">
              <a:spcBef>
                <a:spcPct val="20000"/>
              </a:spcBef>
              <a:defRPr/>
            </a:pPr>
            <a:r>
              <a:rPr lang="en-US" sz="1000" i="1" dirty="0">
                <a:solidFill>
                  <a:srgbClr val="FFFFFF"/>
                </a:solidFill>
              </a:rPr>
              <a:t>DATE &amp; PLACE</a:t>
            </a:r>
            <a:endParaRPr lang="ru-RU" sz="1000" i="1" dirty="0">
              <a:solidFill>
                <a:srgbClr val="FFFFFF"/>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 y="4"/>
            <a:ext cx="8510085" cy="4631071"/>
          </a:xfrm>
          <a:prstGeom prst="rect">
            <a:avLst/>
          </a:prstGeom>
        </p:spPr>
      </p:pic>
      <p:sp>
        <p:nvSpPr>
          <p:cNvPr id="2" name="Заголовок 1"/>
          <p:cNvSpPr>
            <a:spLocks noGrp="1"/>
          </p:cNvSpPr>
          <p:nvPr>
            <p:ph type="title"/>
          </p:nvPr>
        </p:nvSpPr>
        <p:spPr>
          <a:xfrm>
            <a:off x="772666" y="3083143"/>
            <a:ext cx="7886700" cy="1325563"/>
          </a:xfrm>
        </p:spPr>
        <p:txBody>
          <a:bodyPr>
            <a:normAutofit fontScale="90000"/>
          </a:bodyPr>
          <a:lstStyle/>
          <a:p>
            <a:pPr algn="ctr"/>
            <a:r>
              <a:rPr lang="ru-RU" b="1" dirty="0" smtClean="0"/>
              <a:t>Презентация автоматического анализатора электролитов </a:t>
            </a:r>
            <a:r>
              <a:rPr lang="en-US" b="1" dirty="0" err="1" smtClean="0"/>
              <a:t>SmartLyte</a:t>
            </a:r>
            <a:endParaRPr lang="uk-UA" b="1" dirty="0"/>
          </a:p>
        </p:txBody>
      </p:sp>
    </p:spTree>
    <p:extLst>
      <p:ext uri="{BB962C8B-B14F-4D97-AF65-F5344CB8AC3E}">
        <p14:creationId xmlns:p14="http://schemas.microsoft.com/office/powerpoint/2010/main" val="217882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2" name="Прямоугольник 1"/>
          <p:cNvSpPr/>
          <p:nvPr/>
        </p:nvSpPr>
        <p:spPr>
          <a:xfrm>
            <a:off x="411893" y="1591055"/>
            <a:ext cx="8328454" cy="4137415"/>
          </a:xfrm>
          <a:prstGeom prst="rect">
            <a:avLst/>
          </a:prstGeom>
        </p:spPr>
        <p:txBody>
          <a:bodyPr wrap="square">
            <a:spAutoFit/>
          </a:bodyPr>
          <a:lstStyle/>
          <a:p>
            <a:pPr>
              <a:lnSpc>
                <a:spcPct val="107000"/>
              </a:lnSpc>
              <a:spcAft>
                <a:spcPts val="450"/>
              </a:spcAft>
            </a:pPr>
            <a:r>
              <a:rPr lang="ru-RU" b="1" dirty="0" smtClean="0">
                <a:effectLst/>
                <a:latin typeface="Tahoma" panose="020B0604030504040204" pitchFamily="34" charset="0"/>
                <a:ea typeface="Times New Roman" panose="02020603050405020304" pitchFamily="18" charset="0"/>
                <a:cs typeface="Times New Roman" panose="02020603050405020304" pitchFamily="18" charset="0"/>
              </a:rPr>
              <a:t>Анализ электролитов</a:t>
            </a:r>
            <a:endParaRPr lang="uk-UA" b="1" dirty="0" smtClean="0">
              <a:effectLst/>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450"/>
              </a:spcAft>
            </a:pP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Электролиты</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это</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минеральные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соединения</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которые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способны</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проводить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электрический</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заряд.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Находясь</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тканях и крови в виде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растворов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солей,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они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помогают</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перемещению</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питательных</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веществ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клетки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и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выводу</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продуктов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обмена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веществ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из</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клеток</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поддерживают</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них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водный</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баланс и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необходимый</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уровень</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кислотности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Электролиты</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это</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минеральные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соединения</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обладающие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электрическим</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зарядом.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Они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находятся</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тканях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организма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и в крови в виде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растворов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солей.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Электролиты</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способствуют</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продвижению</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клетки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организма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питательных</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веществ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и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выводу</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из</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них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продуктов</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обмена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поддержанию</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водного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баланса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клеток</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и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стабилизации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кислотности</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рН</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a:t>
            </a:r>
            <a:endParaRPr lang="uk-UA"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Основные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электролиты</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в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организме</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человека</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натрий</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Na</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калий</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 (K+) и хлор (</a:t>
            </a:r>
            <a:r>
              <a:rPr lang="uk-UA" dirty="0" err="1" smtClean="0">
                <a:effectLst/>
                <a:latin typeface="Tahoma" panose="020B0604030504040204" pitchFamily="34" charset="0"/>
                <a:ea typeface="Times New Roman" panose="02020603050405020304" pitchFamily="18" charset="0"/>
                <a:cs typeface="Times New Roman" panose="02020603050405020304" pitchFamily="18" charset="0"/>
              </a:rPr>
              <a:t>Cl</a:t>
            </a:r>
            <a:r>
              <a:rPr lang="uk-UA" dirty="0" smtClean="0">
                <a:effectLst/>
                <a:latin typeface="Tahoma" panose="020B0604030504040204" pitchFamily="34" charset="0"/>
                <a:ea typeface="Times New Roman" panose="02020603050405020304" pitchFamily="18" charset="0"/>
                <a:cs typeface="Times New Roman" panose="02020603050405020304" pitchFamily="18" charset="0"/>
              </a:rPr>
              <a:t>-).</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700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2" name="Прямоугольник 1"/>
          <p:cNvSpPr/>
          <p:nvPr/>
        </p:nvSpPr>
        <p:spPr>
          <a:xfrm>
            <a:off x="576650" y="1731986"/>
            <a:ext cx="8171934" cy="2423356"/>
          </a:xfrm>
          <a:prstGeom prst="rect">
            <a:avLst/>
          </a:prstGeom>
        </p:spPr>
        <p:txBody>
          <a:bodyPr wrap="square">
            <a:spAutoFit/>
          </a:bodyPr>
          <a:lstStyle/>
          <a:p>
            <a:pPr>
              <a:lnSpc>
                <a:spcPct val="107000"/>
              </a:lnSpc>
              <a:spcAft>
                <a:spcPts val="0"/>
              </a:spcAft>
            </a:pPr>
            <a:r>
              <a:rPr lang="uk-UA" b="1" dirty="0" smtClean="0">
                <a:effectLst/>
                <a:ea typeface="Times New Roman" panose="02020603050405020304" pitchFamily="18" charset="0"/>
                <a:cs typeface="Times New Roman" panose="02020603050405020304" pitchFamily="18" charset="0"/>
              </a:rPr>
              <a:t>Для </a:t>
            </a:r>
            <a:r>
              <a:rPr lang="uk-UA" b="1" dirty="0" err="1" smtClean="0">
                <a:effectLst/>
                <a:ea typeface="Times New Roman" panose="02020603050405020304" pitchFamily="18" charset="0"/>
                <a:cs typeface="Times New Roman" panose="02020603050405020304" pitchFamily="18" charset="0"/>
              </a:rPr>
              <a:t>чего</a:t>
            </a:r>
            <a:r>
              <a:rPr lang="uk-UA" b="1" dirty="0" smtClean="0">
                <a:effectLst/>
                <a:ea typeface="Times New Roman" panose="02020603050405020304" pitchFamily="18" charset="0"/>
                <a:cs typeface="Times New Roman" panose="02020603050405020304" pitchFamily="18" charset="0"/>
              </a:rPr>
              <a:t> </a:t>
            </a:r>
            <a:r>
              <a:rPr lang="uk-UA" b="1" dirty="0" err="1" smtClean="0">
                <a:effectLst/>
                <a:ea typeface="Times New Roman" panose="02020603050405020304" pitchFamily="18" charset="0"/>
                <a:cs typeface="Times New Roman" panose="02020603050405020304" pitchFamily="18" charset="0"/>
              </a:rPr>
              <a:t>используется</a:t>
            </a:r>
            <a:r>
              <a:rPr lang="uk-UA" b="1" dirty="0" smtClean="0">
                <a:effectLst/>
                <a:ea typeface="Times New Roman" panose="02020603050405020304" pitchFamily="18" charset="0"/>
                <a:cs typeface="Times New Roman" panose="02020603050405020304" pitchFamily="18" charset="0"/>
              </a:rPr>
              <a:t> </a:t>
            </a:r>
            <a:r>
              <a:rPr lang="uk-UA" b="1" dirty="0" err="1" smtClean="0">
                <a:effectLst/>
                <a:ea typeface="Times New Roman" panose="02020603050405020304" pitchFamily="18" charset="0"/>
                <a:cs typeface="Times New Roman" panose="02020603050405020304" pitchFamily="18" charset="0"/>
              </a:rPr>
              <a:t>исследование</a:t>
            </a:r>
            <a:r>
              <a:rPr lang="uk-UA" b="1"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err="1" smtClean="0">
                <a:effectLst/>
                <a:ea typeface="Times New Roman" panose="02020603050405020304" pitchFamily="18" charset="0"/>
                <a:cs typeface="Times New Roman" panose="02020603050405020304" pitchFamily="18" charset="0"/>
              </a:rPr>
              <a:t>Как</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составная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часть</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общего</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медицинского</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осмотра</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или</a:t>
            </a:r>
            <a:r>
              <a:rPr lang="uk-UA" dirty="0" smtClean="0">
                <a:effectLst/>
                <a:ea typeface="Times New Roman" panose="02020603050405020304" pitchFamily="18" charset="0"/>
                <a:cs typeface="Times New Roman" panose="02020603050405020304" pitchFamily="18" charset="0"/>
              </a:rPr>
              <a:t> в </a:t>
            </a:r>
            <a:r>
              <a:rPr lang="uk-UA" dirty="0" err="1" smtClean="0">
                <a:effectLst/>
                <a:ea typeface="Times New Roman" panose="02020603050405020304" pitchFamily="18" charset="0"/>
                <a:cs typeface="Times New Roman" panose="02020603050405020304" pitchFamily="18" charset="0"/>
              </a:rPr>
              <a:t>качестве</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самостоятельного</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исследования</a:t>
            </a:r>
            <a:r>
              <a:rPr lang="uk-UA" dirty="0" smtClean="0">
                <a:effectLst/>
                <a:ea typeface="Times New Roman" panose="02020603050405020304" pitchFamily="18" charset="0"/>
                <a:cs typeface="Times New Roman" panose="02020603050405020304" pitchFamily="18" charset="0"/>
              </a:rPr>
              <a:t> при тесте на </a:t>
            </a:r>
            <a:r>
              <a:rPr lang="uk-UA" dirty="0" err="1" smtClean="0">
                <a:effectLst/>
                <a:ea typeface="Times New Roman" panose="02020603050405020304" pitchFamily="18" charset="0"/>
                <a:cs typeface="Times New Roman" panose="02020603050405020304" pitchFamily="18" charset="0"/>
              </a:rPr>
              <a:t>метаболиты</a:t>
            </a:r>
            <a:r>
              <a:rPr lang="uk-UA"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Для </a:t>
            </a:r>
            <a:r>
              <a:rPr lang="uk-UA" dirty="0" err="1" smtClean="0">
                <a:effectLst/>
                <a:ea typeface="Times New Roman" panose="02020603050405020304" pitchFamily="18" charset="0"/>
                <a:cs typeface="Times New Roman" panose="02020603050405020304" pitchFamily="18" charset="0"/>
              </a:rPr>
              <a:t>скрининга</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электролитов</a:t>
            </a:r>
            <a:r>
              <a:rPr lang="uk-UA" dirty="0" smtClean="0">
                <a:effectLst/>
                <a:ea typeface="Times New Roman" panose="02020603050405020304" pitchFamily="18" charset="0"/>
                <a:cs typeface="Times New Roman" panose="02020603050405020304" pitchFamily="18" charset="0"/>
              </a:rPr>
              <a:t> и </a:t>
            </a:r>
            <a:r>
              <a:rPr lang="uk-UA" dirty="0" err="1" smtClean="0">
                <a:effectLst/>
                <a:ea typeface="Times New Roman" panose="02020603050405020304" pitchFamily="18" charset="0"/>
                <a:cs typeface="Times New Roman" panose="02020603050405020304" pitchFamily="18" charset="0"/>
              </a:rPr>
              <a:t>исследования</a:t>
            </a:r>
            <a:r>
              <a:rPr lang="uk-UA" dirty="0" smtClean="0">
                <a:effectLst/>
                <a:ea typeface="Times New Roman" panose="02020603050405020304" pitchFamily="18" charset="0"/>
                <a:cs typeface="Times New Roman" panose="02020603050405020304" pitchFamily="18" charset="0"/>
              </a:rPr>
              <a:t> кислотно-</a:t>
            </a:r>
            <a:r>
              <a:rPr lang="uk-UA" dirty="0" err="1" smtClean="0">
                <a:effectLst/>
                <a:ea typeface="Times New Roman" panose="02020603050405020304" pitchFamily="18" charset="0"/>
                <a:cs typeface="Times New Roman" panose="02020603050405020304" pitchFamily="18" charset="0"/>
              </a:rPr>
              <a:t>щелочного</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дисбаланса</a:t>
            </a:r>
            <a:r>
              <a:rPr lang="uk-UA"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Для контроля за </a:t>
            </a:r>
            <a:r>
              <a:rPr lang="uk-UA" dirty="0" err="1" smtClean="0">
                <a:effectLst/>
                <a:ea typeface="Times New Roman" panose="02020603050405020304" pitchFamily="18" charset="0"/>
                <a:cs typeface="Times New Roman" panose="02020603050405020304" pitchFamily="18" charset="0"/>
              </a:rPr>
              <a:t>эффективностью</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лечения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дисбаланса</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влияющего</a:t>
            </a:r>
            <a:r>
              <a:rPr lang="uk-UA" dirty="0" smtClean="0">
                <a:effectLst/>
                <a:ea typeface="Times New Roman" panose="02020603050405020304" pitchFamily="18" charset="0"/>
                <a:cs typeface="Times New Roman" panose="02020603050405020304" pitchFamily="18" charset="0"/>
              </a:rPr>
              <a:t> на </a:t>
            </a:r>
            <a:r>
              <a:rPr lang="uk-UA" dirty="0" err="1" smtClean="0">
                <a:effectLst/>
                <a:ea typeface="Times New Roman" panose="02020603050405020304" pitchFamily="18" charset="0"/>
                <a:cs typeface="Times New Roman" panose="02020603050405020304" pitchFamily="18" charset="0"/>
              </a:rPr>
              <a:t>функционирование</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определенных</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органов</a:t>
            </a:r>
            <a:r>
              <a:rPr lang="uk-UA" dirty="0" smtClean="0">
                <a:effectLst/>
                <a:ea typeface="Times New Roman" panose="02020603050405020304" pitchFamily="18" charset="0"/>
                <a:cs typeface="Times New Roman" panose="02020603050405020304" pitchFamily="18" charset="0"/>
              </a:rPr>
              <a:t>.</a:t>
            </a:r>
            <a:endParaRPr lang="uk-UA"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624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2" name="Прямоугольник 1"/>
          <p:cNvSpPr/>
          <p:nvPr/>
        </p:nvSpPr>
        <p:spPr>
          <a:xfrm>
            <a:off x="337753" y="1714338"/>
            <a:ext cx="8361404" cy="3711401"/>
          </a:xfrm>
          <a:prstGeom prst="rect">
            <a:avLst/>
          </a:prstGeom>
        </p:spPr>
        <p:txBody>
          <a:bodyPr wrap="square">
            <a:spAutoFit/>
          </a:bodyPr>
          <a:lstStyle/>
          <a:p>
            <a:pPr>
              <a:lnSpc>
                <a:spcPct val="107000"/>
              </a:lnSpc>
              <a:spcAft>
                <a:spcPts val="0"/>
              </a:spcAft>
            </a:pPr>
            <a:r>
              <a:rPr lang="uk-UA" b="1" dirty="0" err="1" smtClean="0">
                <a:effectLst/>
                <a:ea typeface="Times New Roman" panose="02020603050405020304" pitchFamily="18" charset="0"/>
                <a:cs typeface="Times New Roman" panose="02020603050405020304" pitchFamily="18" charset="0"/>
              </a:rPr>
              <a:t>Когда</a:t>
            </a:r>
            <a:r>
              <a:rPr lang="uk-UA" b="1" dirty="0" smtClean="0">
                <a:effectLst/>
                <a:ea typeface="Times New Roman" panose="02020603050405020304" pitchFamily="18" charset="0"/>
                <a:cs typeface="Times New Roman" panose="02020603050405020304" pitchFamily="18" charset="0"/>
              </a:rPr>
              <a:t> </a:t>
            </a:r>
            <a:r>
              <a:rPr lang="uk-UA" b="1" dirty="0" err="1" smtClean="0">
                <a:effectLst/>
                <a:ea typeface="Times New Roman" panose="02020603050405020304" pitchFamily="18" charset="0"/>
                <a:cs typeface="Times New Roman" panose="02020603050405020304" pitchFamily="18" charset="0"/>
              </a:rPr>
              <a:t>назначается</a:t>
            </a:r>
            <a:r>
              <a:rPr lang="uk-UA" b="1" dirty="0" smtClean="0">
                <a:effectLst/>
                <a:ea typeface="Times New Roman" panose="02020603050405020304" pitchFamily="18" charset="0"/>
                <a:cs typeface="Times New Roman" panose="02020603050405020304" pitchFamily="18" charset="0"/>
              </a:rPr>
              <a:t> </a:t>
            </a:r>
            <a:r>
              <a:rPr lang="uk-UA" b="1" dirty="0" err="1" smtClean="0">
                <a:effectLst/>
                <a:ea typeface="Times New Roman" panose="02020603050405020304" pitchFamily="18" charset="0"/>
                <a:cs typeface="Times New Roman" panose="02020603050405020304" pitchFamily="18" charset="0"/>
              </a:rPr>
              <a:t>исследование</a:t>
            </a:r>
            <a:r>
              <a:rPr lang="uk-UA" b="1"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При </a:t>
            </a:r>
            <a:r>
              <a:rPr lang="uk-UA" dirty="0" err="1" smtClean="0">
                <a:effectLst/>
                <a:ea typeface="Times New Roman" panose="02020603050405020304" pitchFamily="18" charset="0"/>
                <a:cs typeface="Times New Roman" panose="02020603050405020304" pitchFamily="18" charset="0"/>
              </a:rPr>
              <a:t>диагностике</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заболевания</a:t>
            </a:r>
            <a:r>
              <a:rPr lang="uk-UA" dirty="0" smtClean="0">
                <a:effectLst/>
                <a:ea typeface="Times New Roman" panose="02020603050405020304" pitchFamily="18" charset="0"/>
                <a:cs typeface="Times New Roman" panose="02020603050405020304" pitchFamily="18" charset="0"/>
              </a:rPr>
              <a:t> с такими симптомами, </a:t>
            </a:r>
            <a:r>
              <a:rPr lang="uk-UA" dirty="0" err="1" smtClean="0">
                <a:effectLst/>
                <a:ea typeface="Times New Roman" panose="02020603050405020304" pitchFamily="18" charset="0"/>
                <a:cs typeface="Times New Roman" panose="02020603050405020304" pitchFamily="18" charset="0"/>
              </a:rPr>
              <a:t>как</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отек</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тошнота</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слабость</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помутнение</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сознания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сердечная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аритмия</a:t>
            </a:r>
            <a:r>
              <a:rPr lang="uk-UA"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При </a:t>
            </a:r>
            <a:r>
              <a:rPr lang="uk-UA" dirty="0" err="1" smtClean="0">
                <a:effectLst/>
                <a:ea typeface="Times New Roman" panose="02020603050405020304" pitchFamily="18" charset="0"/>
                <a:cs typeface="Times New Roman" panose="02020603050405020304" pitchFamily="18" charset="0"/>
              </a:rPr>
              <a:t>обследовании</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пациентов</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страдающих</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острыми</a:t>
            </a:r>
            <a:r>
              <a:rPr lang="uk-UA" dirty="0" smtClean="0">
                <a:effectLst/>
                <a:ea typeface="Times New Roman" panose="02020603050405020304" pitchFamily="18" charset="0"/>
                <a:cs typeface="Times New Roman" panose="02020603050405020304" pitchFamily="18" charset="0"/>
              </a:rPr>
              <a:t> и </a:t>
            </a:r>
            <a:r>
              <a:rPr lang="uk-UA" dirty="0" err="1" smtClean="0">
                <a:effectLst/>
                <a:ea typeface="Times New Roman" panose="02020603050405020304" pitchFamily="18" charset="0"/>
                <a:cs typeface="Times New Roman" panose="02020603050405020304" pitchFamily="18" charset="0"/>
              </a:rPr>
              <a:t>хроническими</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болезнями</a:t>
            </a:r>
            <a:r>
              <a:rPr lang="uk-UA"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При </a:t>
            </a:r>
            <a:r>
              <a:rPr lang="uk-UA" dirty="0" err="1" smtClean="0">
                <a:effectLst/>
                <a:ea typeface="Times New Roman" panose="02020603050405020304" pitchFamily="18" charset="0"/>
                <a:cs typeface="Times New Roman" panose="02020603050405020304" pitchFamily="18" charset="0"/>
              </a:rPr>
              <a:t>необходимости</a:t>
            </a:r>
            <a:r>
              <a:rPr lang="uk-UA" dirty="0" smtClean="0">
                <a:effectLst/>
                <a:ea typeface="Times New Roman" panose="02020603050405020304" pitchFamily="18" charset="0"/>
                <a:cs typeface="Times New Roman" panose="02020603050405020304" pitchFamily="18" charset="0"/>
              </a:rPr>
              <a:t> контроля за </a:t>
            </a:r>
            <a:r>
              <a:rPr lang="uk-UA" dirty="0" err="1" smtClean="0">
                <a:effectLst/>
                <a:ea typeface="Times New Roman" panose="02020603050405020304" pitchFamily="18" charset="0"/>
                <a:cs typeface="Times New Roman" panose="02020603050405020304" pitchFamily="18" charset="0"/>
              </a:rPr>
              <a:t>эффективностью</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лечения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гипертонии</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сердечной</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недостаточности</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болезней</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печени</a:t>
            </a:r>
            <a:r>
              <a:rPr lang="uk-UA" dirty="0" smtClean="0">
                <a:effectLst/>
                <a:ea typeface="Times New Roman" panose="02020603050405020304" pitchFamily="18" charset="0"/>
                <a:cs typeface="Times New Roman" panose="02020603050405020304" pitchFamily="18" charset="0"/>
              </a:rPr>
              <a:t> и </a:t>
            </a:r>
            <a:r>
              <a:rPr lang="uk-UA" dirty="0" err="1" smtClean="0">
                <a:effectLst/>
                <a:ea typeface="Times New Roman" panose="02020603050405020304" pitchFamily="18" charset="0"/>
                <a:cs typeface="Times New Roman" panose="02020603050405020304" pitchFamily="18" charset="0"/>
              </a:rPr>
              <a:t>почек</a:t>
            </a:r>
            <a:r>
              <a:rPr lang="uk-UA" dirty="0" smtClean="0">
                <a:effectLst/>
                <a:ea typeface="Times New Roman" panose="02020603050405020304" pitchFamily="18" charset="0"/>
                <a:cs typeface="Times New Roman" panose="02020603050405020304" pitchFamily="18" charset="0"/>
              </a:rPr>
              <a:t>.</a:t>
            </a:r>
            <a:endParaRPr lang="uk-UA" sz="2400" dirty="0" smtClean="0">
              <a:effectLst/>
              <a:ea typeface="Calibri" panose="020F0502020204030204" pitchFamily="34" charset="0"/>
              <a:cs typeface="Times New Roman" panose="02020603050405020304" pitchFamily="18" charset="0"/>
            </a:endParaRPr>
          </a:p>
          <a:p>
            <a:pPr marL="342900" marR="381000" lvl="0" indent="-342900">
              <a:lnSpc>
                <a:spcPct val="107000"/>
              </a:lnSpc>
              <a:spcBef>
                <a:spcPts val="375"/>
              </a:spcBef>
              <a:spcAft>
                <a:spcPts val="375"/>
              </a:spcAft>
              <a:buSzPts val="1000"/>
              <a:buFont typeface="Symbol" panose="05050102010706020507" pitchFamily="18" charset="2"/>
              <a:buChar char=""/>
              <a:tabLst>
                <a:tab pos="457200" algn="l"/>
              </a:tabLst>
            </a:pPr>
            <a:r>
              <a:rPr lang="uk-UA" dirty="0" smtClean="0">
                <a:effectLst/>
                <a:ea typeface="Times New Roman" panose="02020603050405020304" pitchFamily="18" charset="0"/>
                <a:cs typeface="Times New Roman" panose="02020603050405020304" pitchFamily="18" charset="0"/>
              </a:rPr>
              <a:t>При </a:t>
            </a:r>
            <a:r>
              <a:rPr lang="uk-UA" dirty="0" err="1" smtClean="0">
                <a:effectLst/>
                <a:ea typeface="Times New Roman" panose="02020603050405020304" pitchFamily="18" charset="0"/>
                <a:cs typeface="Times New Roman" panose="02020603050405020304" pitchFamily="18" charset="0"/>
              </a:rPr>
              <a:t>низком</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уровне</a:t>
            </a:r>
            <a:r>
              <a:rPr lang="uk-UA" dirty="0" smtClean="0">
                <a:effectLst/>
                <a:ea typeface="Times New Roman" panose="02020603050405020304" pitchFamily="18" charset="0"/>
                <a:cs typeface="Times New Roman" panose="02020603050405020304" pitchFamily="18" charset="0"/>
              </a:rPr>
              <a:t> одного </a:t>
            </a:r>
            <a:r>
              <a:rPr lang="uk-UA" dirty="0" err="1" smtClean="0">
                <a:effectLst/>
                <a:ea typeface="Times New Roman" panose="02020603050405020304" pitchFamily="18" charset="0"/>
                <a:cs typeface="Times New Roman" panose="02020603050405020304" pitchFamily="18" charset="0"/>
              </a:rPr>
              <a:t>из</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электролитов</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например</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натрия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или</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калия</a:t>
            </a:r>
            <a:r>
              <a:rPr lang="uk-UA" dirty="0" smtClean="0">
                <a:effectLst/>
                <a:ea typeface="Times New Roman" panose="02020603050405020304" pitchFamily="18" charset="0"/>
                <a:cs typeface="Times New Roman" panose="02020603050405020304" pitchFamily="18" charset="0"/>
              </a:rPr>
              <a:t>, в </a:t>
            </a:r>
            <a:r>
              <a:rPr lang="uk-UA" dirty="0" err="1" smtClean="0">
                <a:effectLst/>
                <a:ea typeface="Times New Roman" panose="02020603050405020304" pitchFamily="18" charset="0"/>
                <a:cs typeface="Times New Roman" panose="02020603050405020304" pitchFamily="18" charset="0"/>
              </a:rPr>
              <a:t>дальнейшем</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назначают</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повторный</a:t>
            </a:r>
            <a:r>
              <a:rPr lang="uk-UA" dirty="0" smtClean="0">
                <a:effectLst/>
                <a:ea typeface="Times New Roman" panose="02020603050405020304" pitchFamily="18" charset="0"/>
                <a:cs typeface="Times New Roman" panose="02020603050405020304" pitchFamily="18" charset="0"/>
              </a:rPr>
              <a:t> тест для </a:t>
            </a:r>
            <a:r>
              <a:rPr lang="uk-UA" dirty="0" err="1" smtClean="0">
                <a:effectLst/>
                <a:ea typeface="Times New Roman" panose="02020603050405020304" pitchFamily="18" charset="0"/>
                <a:cs typeface="Times New Roman" panose="02020603050405020304" pitchFamily="18" charset="0"/>
              </a:rPr>
              <a:t>наблюдения</a:t>
            </a:r>
            <a:r>
              <a:rPr lang="uk-UA" dirty="0" smtClean="0">
                <a:effectLst/>
                <a:ea typeface="Times New Roman" panose="02020603050405020304" pitchFamily="18" charset="0"/>
                <a:cs typeface="Times New Roman" panose="02020603050405020304" pitchFamily="18" charset="0"/>
              </a:rPr>
              <a:t> за </a:t>
            </a:r>
            <a:r>
              <a:rPr lang="uk-UA" dirty="0" err="1" smtClean="0">
                <a:effectLst/>
                <a:ea typeface="Times New Roman" panose="02020603050405020304" pitchFamily="18" charset="0"/>
                <a:cs typeface="Times New Roman" panose="02020603050405020304" pitchFamily="18" charset="0"/>
              </a:rPr>
              <a:t>динамикой</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дисбаланса</a:t>
            </a:r>
            <a:r>
              <a:rPr lang="uk-UA" dirty="0" smtClean="0">
                <a:effectLst/>
                <a:ea typeface="Times New Roman" panose="02020603050405020304" pitchFamily="18" charset="0"/>
                <a:cs typeface="Times New Roman" panose="02020603050405020304" pitchFamily="18" charset="0"/>
              </a:rPr>
              <a:t> до </a:t>
            </a:r>
            <a:r>
              <a:rPr lang="uk-UA" dirty="0" err="1" smtClean="0">
                <a:effectLst/>
                <a:ea typeface="Times New Roman" panose="02020603050405020304" pitchFamily="18" charset="0"/>
                <a:cs typeface="Times New Roman" panose="02020603050405020304" pitchFamily="18" charset="0"/>
              </a:rPr>
              <a:t>тех</a:t>
            </a:r>
            <a:r>
              <a:rPr lang="uk-UA" dirty="0" smtClean="0">
                <a:effectLst/>
                <a:ea typeface="Times New Roman" panose="02020603050405020304" pitchFamily="18" charset="0"/>
                <a:cs typeface="Times New Roman" panose="02020603050405020304" pitchFamily="18" charset="0"/>
              </a:rPr>
              <a:t> пор, </a:t>
            </a:r>
            <a:r>
              <a:rPr lang="uk-UA" dirty="0" err="1" smtClean="0">
                <a:effectLst/>
                <a:ea typeface="Times New Roman" panose="02020603050405020304" pitchFamily="18" charset="0"/>
                <a:cs typeface="Times New Roman" panose="02020603050405020304" pitchFamily="18" charset="0"/>
              </a:rPr>
              <a:t>пока</a:t>
            </a:r>
            <a:r>
              <a:rPr lang="uk-UA" dirty="0" smtClean="0">
                <a:effectLst/>
                <a:ea typeface="Times New Roman" panose="02020603050405020304" pitchFamily="18" charset="0"/>
                <a:cs typeface="Times New Roman" panose="02020603050405020304" pitchFamily="18" charset="0"/>
              </a:rPr>
              <a:t> не </a:t>
            </a:r>
            <a:r>
              <a:rPr lang="uk-UA" dirty="0" err="1" smtClean="0">
                <a:effectLst/>
                <a:ea typeface="Times New Roman" panose="02020603050405020304" pitchFamily="18" charset="0"/>
                <a:cs typeface="Times New Roman" panose="02020603050405020304" pitchFamily="18" charset="0"/>
              </a:rPr>
              <a:t>восстановится</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нормальный</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уровень</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этого</a:t>
            </a:r>
            <a:r>
              <a:rPr lang="uk-UA" dirty="0" smtClean="0">
                <a:effectLst/>
                <a:ea typeface="Times New Roman" panose="02020603050405020304" pitchFamily="18" charset="0"/>
                <a:cs typeface="Times New Roman" panose="02020603050405020304" pitchFamily="18" charset="0"/>
              </a:rPr>
              <a:t> </a:t>
            </a:r>
            <a:r>
              <a:rPr lang="uk-UA" dirty="0" err="1" smtClean="0">
                <a:effectLst/>
                <a:ea typeface="Times New Roman" panose="02020603050405020304" pitchFamily="18" charset="0"/>
                <a:cs typeface="Times New Roman" panose="02020603050405020304" pitchFamily="18" charset="0"/>
              </a:rPr>
              <a:t>электролита</a:t>
            </a:r>
            <a:r>
              <a:rPr lang="uk-UA" dirty="0" smtClean="0">
                <a:effectLst/>
                <a:ea typeface="Times New Roman" panose="02020603050405020304" pitchFamily="18" charset="0"/>
                <a:cs typeface="Times New Roman" panose="02020603050405020304" pitchFamily="18" charset="0"/>
              </a:rPr>
              <a:t>.</a:t>
            </a:r>
            <a:endParaRPr lang="uk-UA"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6986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7" name="Прямоугольник 6"/>
          <p:cNvSpPr/>
          <p:nvPr/>
        </p:nvSpPr>
        <p:spPr>
          <a:xfrm>
            <a:off x="601362" y="1650293"/>
            <a:ext cx="8180173" cy="4801314"/>
          </a:xfrm>
          <a:prstGeom prst="rect">
            <a:avLst/>
          </a:prstGeom>
        </p:spPr>
        <p:txBody>
          <a:bodyPr wrap="square">
            <a:spAutoFit/>
          </a:bodyPr>
          <a:lstStyle/>
          <a:p>
            <a:r>
              <a:rPr lang="ru-RU" b="1" dirty="0" smtClean="0"/>
              <a:t>Что означают результаты?</a:t>
            </a:r>
          </a:p>
          <a:p>
            <a:endParaRPr lang="ru-RU" dirty="0" smtClean="0"/>
          </a:p>
          <a:p>
            <a:r>
              <a:rPr lang="ru-RU" b="1" dirty="0" smtClean="0"/>
              <a:t>Электролит	</a:t>
            </a:r>
            <a:r>
              <a:rPr lang="ru-RU" b="1" dirty="0" err="1" smtClean="0"/>
              <a:t>Референсные</a:t>
            </a:r>
            <a:r>
              <a:rPr lang="ru-RU" b="1" dirty="0" smtClean="0"/>
              <a:t> значения</a:t>
            </a:r>
          </a:p>
          <a:p>
            <a:r>
              <a:rPr lang="ru-RU" b="1" dirty="0" smtClean="0"/>
              <a:t>Калий	                      3,5 - 5,1 ммоль/л</a:t>
            </a:r>
          </a:p>
          <a:p>
            <a:r>
              <a:rPr lang="ru-RU" b="1" dirty="0" smtClean="0"/>
              <a:t>Натрий	                     136 - 145 ммоль/л</a:t>
            </a:r>
          </a:p>
          <a:p>
            <a:r>
              <a:rPr lang="ru-RU" b="1" dirty="0" smtClean="0"/>
              <a:t>Хлор	                      98 - 107 ммоль/л</a:t>
            </a:r>
          </a:p>
          <a:p>
            <a:endParaRPr lang="ru-RU" dirty="0" smtClean="0"/>
          </a:p>
          <a:p>
            <a:r>
              <a:rPr lang="ru-RU" dirty="0" smtClean="0"/>
              <a:t>Уровни калия, натрия и хлора зависят от их потребления с пищей, от содержания воды в организме и количества электролитов, выводимого почками. Кроме того, на него влияют натрийуретические белки, способствующие выведению натрия почками, а также гормон альдостерон, который поддерживает на постоянном уровне концентрацию натрия и увеличивает потерю организмом калия.</a:t>
            </a:r>
          </a:p>
          <a:p>
            <a:r>
              <a:rPr lang="ru-RU" dirty="0" smtClean="0"/>
              <a:t>Среди всех электролитов наиболее важными показателями для человека являются уровни калия и натрия. При нарушении функционирования почек организм иногда может удерживать избыточное количество жидкости для разбавления натрия и хлоридов таким образом, что их концентрация падает ниже нормы.</a:t>
            </a:r>
            <a:endParaRPr lang="ru-RU" dirty="0"/>
          </a:p>
        </p:txBody>
      </p:sp>
    </p:spTree>
    <p:extLst>
      <p:ext uri="{BB962C8B-B14F-4D97-AF65-F5344CB8AC3E}">
        <p14:creationId xmlns:p14="http://schemas.microsoft.com/office/powerpoint/2010/main" val="1033671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2" name="Прямоугольник 1"/>
          <p:cNvSpPr/>
          <p:nvPr/>
        </p:nvSpPr>
        <p:spPr>
          <a:xfrm>
            <a:off x="288325" y="1711569"/>
            <a:ext cx="8435545" cy="4627229"/>
          </a:xfrm>
          <a:prstGeom prst="rect">
            <a:avLst/>
          </a:prstGeom>
        </p:spPr>
        <p:txBody>
          <a:bodyPr wrap="square">
            <a:spAutoFit/>
          </a:bodyPr>
          <a:lstStyle/>
          <a:p>
            <a:pPr algn="just">
              <a:lnSpc>
                <a:spcPct val="107000"/>
              </a:lnSpc>
              <a:spcAft>
                <a:spcPts val="800"/>
              </a:spcAft>
            </a:pPr>
            <a:r>
              <a:rPr lang="ru-RU" b="1" dirty="0" smtClean="0">
                <a:effectLst/>
                <a:latin typeface="Calibri" panose="020F0502020204030204" pitchFamily="34" charset="0"/>
                <a:ea typeface="Calibri" panose="020F0502020204030204" pitchFamily="34" charset="0"/>
                <a:cs typeface="Times New Roman" panose="02020603050405020304" pitchFamily="18" charset="0"/>
              </a:rPr>
              <a:t>Анализаторы электролитов </a:t>
            </a: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Анализаторы газов крови и электролитов набирают популярность в качестве самых универсальных диагностических приборов в мире. Анализатор газов крови измеряет парциальное давление кислорода в организме пациента, в то время как анализатор электролитов измеряет концентрации жизненно важных элементов, таких как натрий, калий, кальций и другие. Результаты полученные с помощью анализаторов газов крови и электролитов, в сочетании с другими тестами помогают в точной диагностике различных хронических заболеваний, таких как астма, хроническая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обструктивная</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болезнь легких (ХОБЛ), почечная недостаточность, сердечная недостаточность, неконтролируемый сахарный диабет, тяжелые инфекции и при передозировка препаратов. Анализаторы газов крови и электролитов быстро эволюционируют от устройств настольного типа, измеряющих только один параметр к компактным приборам, позволяющим производить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полипараметральные</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измерения. Эти устройства широко используются в отделениях интенсивной терапии и неотложной медицинской помощи.</a:t>
            </a:r>
            <a:endParaRPr lang="uk-U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570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9" name="Прямоугольник 8"/>
          <p:cNvSpPr/>
          <p:nvPr/>
        </p:nvSpPr>
        <p:spPr>
          <a:xfrm>
            <a:off x="313037" y="1594270"/>
            <a:ext cx="8559114" cy="4742965"/>
          </a:xfrm>
          <a:prstGeom prst="rect">
            <a:avLst/>
          </a:prstGeom>
        </p:spPr>
        <p:txBody>
          <a:bodyPr wrap="square">
            <a:spAutoFit/>
          </a:bodyPr>
          <a:lstStyle/>
          <a:p>
            <a:pPr algn="just">
              <a:lnSpc>
                <a:spcPct val="107000"/>
              </a:lnSpc>
              <a:spcAft>
                <a:spcPts val="800"/>
              </a:spcAft>
            </a:pPr>
            <a:r>
              <a:rPr lang="ru-RU" b="1" dirty="0" smtClean="0">
                <a:effectLst/>
                <a:latin typeface="Calibri" panose="020F0502020204030204" pitchFamily="34" charset="0"/>
                <a:ea typeface="Calibri" panose="020F0502020204030204" pitchFamily="34" charset="0"/>
                <a:cs typeface="Times New Roman" panose="02020603050405020304" pitchFamily="18" charset="0"/>
              </a:rPr>
              <a:t>О компании DIAMOND DIAGNOSTICS</a:t>
            </a:r>
            <a:endParaRPr lang="uk-UA"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Компания Diamond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Diagnostics</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dirty="0" err="1" smtClean="0">
                <a:effectLst/>
                <a:latin typeface="Calibri" panose="020F0502020204030204" pitchFamily="34" charset="0"/>
                <a:ea typeface="Calibri" panose="020F0502020204030204" pitchFamily="34" charset="0"/>
                <a:cs typeface="Times New Roman" panose="02020603050405020304" pitchFamily="18" charset="0"/>
              </a:rPr>
              <a:t>Inc</a:t>
            </a:r>
            <a:r>
              <a:rPr lang="ru-RU" dirty="0" smtClean="0">
                <a:effectLst/>
                <a:latin typeface="Calibri" panose="020F0502020204030204" pitchFamily="34" charset="0"/>
                <a:ea typeface="Calibri" panose="020F0502020204030204" pitchFamily="34" charset="0"/>
                <a:cs typeface="Times New Roman" panose="02020603050405020304" pitchFamily="18" charset="0"/>
              </a:rPr>
              <a:t>. работает на медицинском рынке США более 10 лет и главным образом специализируется на восстановлении клинической лабораторной техники. Имеет также и собственное производство. Компания производит компактные анализаторы электролитов кассетного типа в нескольких исполнениях с собственным товарным знаком и разнообразные химические реактивы и вспомогательные растворы (контрольные материалы, калибраторы и системные растворы) для анализаторов своего производства и тест-систем других производителей. Производственный процесс как восстановленного, так и нового оборудования и реактивов сертифицирован в соответствии с международными стандартами (ISO 9001:2000 и  ISO 13485:2003). Вся продукция одобрена FDA и имеет CE сертификацию.</a:t>
            </a:r>
            <a:endParaRPr lang="uk-UA"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Компания активно расширяет границы своего рынка и сегодня имеет торговых представителей в Китае, Германии, Франции, дополнительное производство в Венгрии и успешно работает во многих других странах, включая </a:t>
            </a:r>
            <a:r>
              <a:rPr lang="ru-RU" dirty="0" smtClean="0">
                <a:latin typeface="Calibri" panose="020F0502020204030204" pitchFamily="34" charset="0"/>
                <a:ea typeface="Calibri" panose="020F0502020204030204" pitchFamily="34" charset="0"/>
                <a:cs typeface="Times New Roman" panose="02020603050405020304" pitchFamily="18" charset="0"/>
              </a:rPr>
              <a:t>страны СНГ</a:t>
            </a:r>
            <a:r>
              <a:rPr lang="ru-RU" dirty="0" smtClean="0">
                <a:effectLst/>
                <a:latin typeface="Calibri" panose="020F0502020204030204" pitchFamily="34" charset="0"/>
                <a:ea typeface="Calibri" panose="020F0502020204030204" pitchFamily="34" charset="0"/>
                <a:cs typeface="Times New Roman" panose="02020603050405020304" pitchFamily="18" charset="0"/>
              </a:rPr>
              <a:t>.</a:t>
            </a:r>
            <a:endParaRPr lang="uk-U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0488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725600"/>
            <a:ext cx="9144000" cy="5143500"/>
          </a:xfrm>
          <a:prstGeom prst="rect">
            <a:avLst/>
          </a:prstGeom>
        </p:spPr>
      </p:pic>
      <p:sp>
        <p:nvSpPr>
          <p:cNvPr id="3" name="Заголовок 2"/>
          <p:cNvSpPr>
            <a:spLocks noGrp="1"/>
          </p:cNvSpPr>
          <p:nvPr>
            <p:ph type="title"/>
          </p:nvPr>
        </p:nvSpPr>
        <p:spPr>
          <a:xfrm>
            <a:off x="646986" y="1315081"/>
            <a:ext cx="7886700" cy="1325563"/>
          </a:xfrm>
        </p:spPr>
        <p:txBody>
          <a:bodyPr/>
          <a:lstStyle/>
          <a:p>
            <a:pPr algn="ctr"/>
            <a:r>
              <a:rPr lang="ru-RU" b="1" dirty="0" smtClean="0">
                <a:solidFill>
                  <a:schemeClr val="accent5">
                    <a:lumMod val="50000"/>
                  </a:schemeClr>
                </a:solidFill>
              </a:rPr>
              <a:t>Анализатор электролитов</a:t>
            </a:r>
            <a:endParaRPr lang="uk-UA" b="1" dirty="0">
              <a:solidFill>
                <a:schemeClr val="accent5">
                  <a:lumMod val="50000"/>
                </a:schemeClr>
              </a:solidFill>
            </a:endParaRPr>
          </a:p>
        </p:txBody>
      </p:sp>
    </p:spTree>
    <p:extLst>
      <p:ext uri="{BB962C8B-B14F-4D97-AF65-F5344CB8AC3E}">
        <p14:creationId xmlns:p14="http://schemas.microsoft.com/office/powerpoint/2010/main" val="1593470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
            <a:ext cx="2672780" cy="1454491"/>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891" y="323007"/>
            <a:ext cx="2485510" cy="462494"/>
          </a:xfrm>
          <a:prstGeom prst="rect">
            <a:avLst/>
          </a:prstGeom>
        </p:spPr>
      </p:pic>
      <p:sp>
        <p:nvSpPr>
          <p:cNvPr id="2" name="Прямоугольник 1"/>
          <p:cNvSpPr/>
          <p:nvPr/>
        </p:nvSpPr>
        <p:spPr>
          <a:xfrm>
            <a:off x="288324" y="1632741"/>
            <a:ext cx="8787455" cy="5786199"/>
          </a:xfrm>
          <a:prstGeom prst="rect">
            <a:avLst/>
          </a:prstGeom>
        </p:spPr>
        <p:txBody>
          <a:bodyPr wrap="square" numCol="2">
            <a:spAutoFit/>
          </a:bodyPr>
          <a:lstStyle/>
          <a:p>
            <a:pPr>
              <a:spcAft>
                <a:spcPts val="0"/>
              </a:spcAft>
            </a:pPr>
            <a:r>
              <a:rPr lang="uk-UA" sz="1200" b="1" dirty="0" err="1" smtClean="0">
                <a:effectLst/>
                <a:latin typeface="Verdana" panose="020B0604030504040204" pitchFamily="34" charset="0"/>
                <a:ea typeface="Times New Roman" panose="02020603050405020304" pitchFamily="18" charset="0"/>
              </a:rPr>
              <a:t>Анализируемые</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образцы</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Цельная</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кровь</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сыворотка</a:t>
            </a:r>
            <a:r>
              <a:rPr lang="uk-UA" sz="1200" dirty="0" smtClean="0">
                <a:effectLst/>
                <a:latin typeface="Verdana" panose="020B0604030504040204" pitchFamily="34" charset="0"/>
                <a:ea typeface="Times New Roman" panose="02020603050405020304" pitchFamily="18" charset="0"/>
              </a:rPr>
              <a:t>, плазма, </a:t>
            </a:r>
            <a:r>
              <a:rPr lang="uk-UA" sz="1200" dirty="0" err="1" smtClean="0">
                <a:effectLst/>
                <a:latin typeface="Verdana" panose="020B0604030504040204" pitchFamily="34" charset="0"/>
                <a:ea typeface="Times New Roman" panose="02020603050405020304" pitchFamily="18" charset="0"/>
              </a:rPr>
              <a:t>моча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Объем</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образца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95 мкл</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Диапазон</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измерения</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Кровь</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Na</a:t>
            </a:r>
            <a:r>
              <a:rPr lang="uk-UA" sz="1200" dirty="0" smtClean="0">
                <a:effectLst/>
                <a:latin typeface="Verdana" panose="020B0604030504040204" pitchFamily="34" charset="0"/>
                <a:ea typeface="Times New Roman" panose="02020603050405020304" pitchFamily="18" charset="0"/>
              </a:rPr>
              <a:t>+	40-200 ммоль/л</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K+	1,7-15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Cl</a:t>
            </a:r>
            <a:r>
              <a:rPr lang="uk-UA" sz="1200" dirty="0" smtClean="0">
                <a:effectLst/>
                <a:latin typeface="Verdana" panose="020B0604030504040204" pitchFamily="34" charset="0"/>
                <a:ea typeface="Times New Roman" panose="02020603050405020304" pitchFamily="18" charset="0"/>
              </a:rPr>
              <a:t>-	50-200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Ca</a:t>
            </a:r>
            <a:r>
              <a:rPr lang="uk-UA" sz="1200" dirty="0" smtClean="0">
                <a:effectLst/>
                <a:latin typeface="Verdana" panose="020B0604030504040204" pitchFamily="34" charset="0"/>
                <a:ea typeface="Times New Roman" panose="02020603050405020304" pitchFamily="18" charset="0"/>
              </a:rPr>
              <a:t>+	0,3-5,0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Li</a:t>
            </a:r>
            <a:r>
              <a:rPr lang="uk-UA" sz="1200" dirty="0" smtClean="0">
                <a:effectLst/>
                <a:latin typeface="Verdana" panose="020B0604030504040204" pitchFamily="34" charset="0"/>
                <a:ea typeface="Times New Roman" panose="02020603050405020304" pitchFamily="18" charset="0"/>
              </a:rPr>
              <a:t>+	0,2-5,5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Моча</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Na</a:t>
            </a:r>
            <a:r>
              <a:rPr lang="uk-UA" sz="1200" dirty="0" smtClean="0">
                <a:effectLst/>
                <a:latin typeface="Verdana" panose="020B0604030504040204" pitchFamily="34" charset="0"/>
                <a:ea typeface="Times New Roman" panose="02020603050405020304" pitchFamily="18" charset="0"/>
              </a:rPr>
              <a:t>+	3-300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K+	5-120*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Cl</a:t>
            </a:r>
            <a:r>
              <a:rPr lang="uk-UA" sz="1200" dirty="0" smtClean="0">
                <a:effectLst/>
                <a:latin typeface="Verdana" panose="020B0604030504040204" pitchFamily="34" charset="0"/>
                <a:ea typeface="Times New Roman" panose="02020603050405020304" pitchFamily="18" charset="0"/>
              </a:rPr>
              <a:t>-	15-300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Точность</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отображения</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результата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Na</a:t>
            </a:r>
            <a:r>
              <a:rPr lang="uk-UA" sz="1200" dirty="0" smtClean="0">
                <a:effectLst/>
                <a:latin typeface="Verdana" panose="020B0604030504040204" pitchFamily="34" charset="0"/>
                <a:ea typeface="Times New Roman" panose="02020603050405020304" pitchFamily="18" charset="0"/>
              </a:rPr>
              <a:t>+: 1 ммоль/л </a:t>
            </a:r>
            <a:r>
              <a:rPr lang="uk-UA" sz="1200" dirty="0" err="1" smtClean="0">
                <a:effectLst/>
                <a:latin typeface="Verdana" panose="020B0604030504040204" pitchFamily="34" charset="0"/>
                <a:ea typeface="Times New Roman" panose="02020603050405020304" pitchFamily="18" charset="0"/>
              </a:rPr>
              <a:t>или</a:t>
            </a:r>
            <a:r>
              <a:rPr lang="uk-UA" sz="1200" dirty="0" smtClean="0">
                <a:effectLst/>
                <a:latin typeface="Verdana" panose="020B0604030504040204" pitchFamily="34" charset="0"/>
                <a:ea typeface="Times New Roman" panose="02020603050405020304" pitchFamily="18" charset="0"/>
              </a:rPr>
              <a:t> 0,1  ммоль/л</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K+: 0,1 ммоль/л </a:t>
            </a:r>
            <a:r>
              <a:rPr lang="uk-UA" sz="1200" dirty="0" err="1" smtClean="0">
                <a:effectLst/>
                <a:latin typeface="Verdana" panose="020B0604030504040204" pitchFamily="34" charset="0"/>
                <a:ea typeface="Times New Roman" panose="02020603050405020304" pitchFamily="18" charset="0"/>
              </a:rPr>
              <a:t>или</a:t>
            </a:r>
            <a:r>
              <a:rPr lang="uk-UA" sz="1200" dirty="0" smtClean="0">
                <a:effectLst/>
                <a:latin typeface="Verdana" panose="020B0604030504040204" pitchFamily="34" charset="0"/>
                <a:ea typeface="Times New Roman" panose="02020603050405020304" pitchFamily="18" charset="0"/>
              </a:rPr>
              <a:t> 0,01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Cl</a:t>
            </a:r>
            <a:r>
              <a:rPr lang="uk-UA" sz="1200" dirty="0" smtClean="0">
                <a:effectLst/>
                <a:latin typeface="Verdana" panose="020B0604030504040204" pitchFamily="34" charset="0"/>
                <a:ea typeface="Times New Roman" panose="02020603050405020304" pitchFamily="18" charset="0"/>
              </a:rPr>
              <a:t>-: 1 ммоль/л </a:t>
            </a:r>
            <a:r>
              <a:rPr lang="uk-UA" sz="1200" dirty="0" err="1" smtClean="0">
                <a:effectLst/>
                <a:latin typeface="Verdana" panose="020B0604030504040204" pitchFamily="34" charset="0"/>
                <a:ea typeface="Times New Roman" panose="02020603050405020304" pitchFamily="18" charset="0"/>
              </a:rPr>
              <a:t>или</a:t>
            </a:r>
            <a:r>
              <a:rPr lang="uk-UA" sz="1200" dirty="0" smtClean="0">
                <a:effectLst/>
                <a:latin typeface="Verdana" panose="020B0604030504040204" pitchFamily="34" charset="0"/>
                <a:ea typeface="Times New Roman" panose="02020603050405020304" pitchFamily="18" charset="0"/>
              </a:rPr>
              <a:t> 0,1  ммоль/л</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iCa2: 0,01 ммоль/л </a:t>
            </a:r>
            <a:r>
              <a:rPr lang="uk-UA" sz="1200" dirty="0" err="1" smtClean="0">
                <a:effectLst/>
                <a:latin typeface="Verdana" panose="020B0604030504040204" pitchFamily="34" charset="0"/>
                <a:ea typeface="Times New Roman" panose="02020603050405020304" pitchFamily="18" charset="0"/>
              </a:rPr>
              <a:t>или</a:t>
            </a:r>
            <a:r>
              <a:rPr lang="uk-UA" sz="1200" dirty="0" smtClean="0">
                <a:effectLst/>
                <a:latin typeface="Verdana" panose="020B0604030504040204" pitchFamily="34" charset="0"/>
                <a:ea typeface="Times New Roman" panose="02020603050405020304" pitchFamily="18" charset="0"/>
              </a:rPr>
              <a:t> 0,001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Li</a:t>
            </a:r>
            <a:r>
              <a:rPr lang="uk-UA" sz="1200" dirty="0" smtClean="0">
                <a:effectLst/>
                <a:latin typeface="Verdana" panose="020B0604030504040204" pitchFamily="34" charset="0"/>
                <a:ea typeface="Times New Roman" panose="02020603050405020304" pitchFamily="18" charset="0"/>
              </a:rPr>
              <a:t>+: 0,01 ммоль/л </a:t>
            </a:r>
            <a:r>
              <a:rPr lang="uk-UA" sz="1200" dirty="0" err="1" smtClean="0">
                <a:effectLst/>
                <a:latin typeface="Verdana" panose="020B0604030504040204" pitchFamily="34" charset="0"/>
                <a:ea typeface="Times New Roman" panose="02020603050405020304" pitchFamily="18" charset="0"/>
              </a:rPr>
              <a:t>или</a:t>
            </a:r>
            <a:r>
              <a:rPr lang="uk-UA" sz="1200" dirty="0" smtClean="0">
                <a:effectLst/>
                <a:latin typeface="Verdana" panose="020B0604030504040204" pitchFamily="34" charset="0"/>
                <a:ea typeface="Times New Roman" panose="02020603050405020304" pitchFamily="18" charset="0"/>
              </a:rPr>
              <a:t> 0,001  ммоль/л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Время</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анализа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60 </a:t>
            </a:r>
            <a:r>
              <a:rPr lang="uk-UA" sz="1200" dirty="0" err="1" smtClean="0">
                <a:effectLst/>
                <a:latin typeface="Verdana" panose="020B0604030504040204" pitchFamily="34" charset="0"/>
                <a:ea typeface="Times New Roman" panose="02020603050405020304" pitchFamily="18" charset="0"/>
              </a:rPr>
              <a:t>сек</a:t>
            </a:r>
            <a:r>
              <a:rPr lang="uk-UA" sz="1200" dirty="0" smtClean="0">
                <a:effectLst/>
                <a:latin typeface="Verdana" panose="020B0604030504040204" pitchFamily="34" charset="0"/>
                <a:ea typeface="Times New Roman" panose="02020603050405020304" pitchFamily="18" charset="0"/>
              </a:rPr>
              <a:t> без </a:t>
            </a:r>
            <a:r>
              <a:rPr lang="uk-UA" sz="1200" dirty="0" err="1" smtClean="0">
                <a:effectLst/>
                <a:latin typeface="Verdana" panose="020B0604030504040204" pitchFamily="34" charset="0"/>
                <a:ea typeface="Times New Roman" panose="02020603050405020304" pitchFamily="18" charset="0"/>
              </a:rPr>
              <a:t>печати</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результатов</a:t>
            </a:r>
            <a:r>
              <a:rPr lang="uk-UA" sz="1200" dirty="0" smtClean="0">
                <a:effectLst/>
                <a:latin typeface="Verdana" panose="020B0604030504040204" pitchFamily="34" charset="0"/>
                <a:ea typeface="Times New Roman" panose="02020603050405020304" pitchFamily="18" charset="0"/>
              </a:rPr>
              <a:t> (60 в час)</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80 </a:t>
            </a:r>
            <a:r>
              <a:rPr lang="uk-UA" sz="1200" dirty="0" err="1" smtClean="0">
                <a:effectLst/>
                <a:latin typeface="Verdana" panose="020B0604030504040204" pitchFamily="34" charset="0"/>
                <a:ea typeface="Times New Roman" panose="02020603050405020304" pitchFamily="18" charset="0"/>
              </a:rPr>
              <a:t>сек</a:t>
            </a:r>
            <a:r>
              <a:rPr lang="uk-UA" sz="1200" dirty="0" smtClean="0">
                <a:effectLst/>
                <a:latin typeface="Verdana" panose="020B0604030504040204" pitchFamily="34" charset="0"/>
                <a:ea typeface="Times New Roman" panose="02020603050405020304" pitchFamily="18" charset="0"/>
              </a:rPr>
              <a:t> с </a:t>
            </a:r>
            <a:r>
              <a:rPr lang="uk-UA" sz="1200" dirty="0" err="1" smtClean="0">
                <a:effectLst/>
                <a:latin typeface="Verdana" panose="020B0604030504040204" pitchFamily="34" charset="0"/>
                <a:ea typeface="Times New Roman" panose="02020603050405020304" pitchFamily="18" charset="0"/>
              </a:rPr>
              <a:t>печатью</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результатов</a:t>
            </a:r>
            <a:r>
              <a:rPr lang="uk-UA" sz="1200" dirty="0" smtClean="0">
                <a:effectLst/>
                <a:latin typeface="Verdana" panose="020B0604030504040204" pitchFamily="34" charset="0"/>
                <a:ea typeface="Times New Roman" panose="02020603050405020304" pitchFamily="18" charset="0"/>
              </a:rPr>
              <a:t> (45 в час)</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endParaRPr lang="uk-UA" sz="1200" b="1" dirty="0" smtClean="0">
              <a:effectLst/>
              <a:latin typeface="Verdana" panose="020B0604030504040204" pitchFamily="34" charset="0"/>
              <a:ea typeface="Times New Roman" panose="02020603050405020304" pitchFamily="18" charset="0"/>
            </a:endParaRPr>
          </a:p>
          <a:p>
            <a:pPr>
              <a:spcAft>
                <a:spcPts val="0"/>
              </a:spcAft>
            </a:pPr>
            <a:endParaRPr lang="uk-UA" sz="1200" b="1" dirty="0">
              <a:latin typeface="Verdana" panose="020B0604030504040204" pitchFamily="34" charset="0"/>
              <a:ea typeface="Times New Roman" panose="02020603050405020304" pitchFamily="18" charset="0"/>
            </a:endParaRPr>
          </a:p>
          <a:p>
            <a:pPr>
              <a:spcAft>
                <a:spcPts val="0"/>
              </a:spcAft>
            </a:pPr>
            <a:endParaRPr lang="uk-UA" sz="1200" b="1" dirty="0" smtClean="0">
              <a:effectLst/>
              <a:latin typeface="Verdana" panose="020B0604030504040204" pitchFamily="34"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Хранение</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результатов</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Контроль </a:t>
            </a:r>
            <a:r>
              <a:rPr lang="uk-UA" sz="1200" dirty="0" err="1" smtClean="0">
                <a:effectLst/>
                <a:latin typeface="Verdana" panose="020B0604030504040204" pitchFamily="34" charset="0"/>
                <a:ea typeface="Times New Roman" panose="02020603050405020304" pitchFamily="18" charset="0"/>
              </a:rPr>
              <a:t>качества</a:t>
            </a:r>
            <a:r>
              <a:rPr lang="uk-UA" sz="1200" dirty="0" smtClean="0">
                <a:effectLst/>
                <a:latin typeface="Verdana" panose="020B0604030504040204" pitchFamily="34" charset="0"/>
                <a:ea typeface="Times New Roman" panose="02020603050405020304" pitchFamily="18" charset="0"/>
              </a:rPr>
              <a:t>: 3 </a:t>
            </a:r>
            <a:r>
              <a:rPr lang="uk-UA" sz="1200" dirty="0" err="1" smtClean="0">
                <a:effectLst/>
                <a:latin typeface="Verdana" panose="020B0604030504040204" pitchFamily="34" charset="0"/>
                <a:ea typeface="Times New Roman" panose="02020603050405020304" pitchFamily="18" charset="0"/>
              </a:rPr>
              <a:t>уровня</a:t>
            </a:r>
            <a:r>
              <a:rPr lang="uk-UA" sz="1200" dirty="0" smtClean="0">
                <a:effectLst/>
                <a:latin typeface="Verdana" panose="020B0604030504040204" pitchFamily="34" charset="0"/>
                <a:ea typeface="Times New Roman" panose="02020603050405020304" pitchFamily="18" charset="0"/>
              </a:rPr>
              <a:t> 35 </a:t>
            </a:r>
            <a:r>
              <a:rPr lang="uk-UA" sz="1200" dirty="0" err="1" smtClean="0">
                <a:effectLst/>
                <a:latin typeface="Verdana" panose="020B0604030504040204" pitchFamily="34" charset="0"/>
                <a:ea typeface="Times New Roman" panose="02020603050405020304" pitchFamily="18" charset="0"/>
              </a:rPr>
              <a:t>дней</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Расчет</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среднего</a:t>
            </a:r>
            <a:r>
              <a:rPr lang="uk-UA" sz="1200" dirty="0" smtClean="0">
                <a:effectLst/>
                <a:latin typeface="Verdana" panose="020B0604030504040204" pitchFamily="34" charset="0"/>
                <a:ea typeface="Times New Roman" panose="02020603050405020304" pitchFamily="18" charset="0"/>
              </a:rPr>
              <a:t>, SD, CV</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Калибровка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по 2-м точкам </a:t>
            </a:r>
            <a:r>
              <a:rPr lang="uk-UA" sz="1200" dirty="0" err="1" smtClean="0">
                <a:effectLst/>
                <a:latin typeface="Verdana" panose="020B0604030504040204" pitchFamily="34" charset="0"/>
                <a:ea typeface="Times New Roman" panose="02020603050405020304" pitchFamily="18" charset="0"/>
              </a:rPr>
              <a:t>каждые</a:t>
            </a:r>
            <a:r>
              <a:rPr lang="uk-UA" sz="1200" dirty="0" smtClean="0">
                <a:effectLst/>
                <a:latin typeface="Verdana" panose="020B0604030504040204" pitchFamily="34" charset="0"/>
                <a:ea typeface="Times New Roman" panose="02020603050405020304" pitchFamily="18" charset="0"/>
              </a:rPr>
              <a:t> 4 </a:t>
            </a:r>
            <a:r>
              <a:rPr lang="uk-UA" sz="1200" dirty="0" err="1" smtClean="0">
                <a:effectLst/>
                <a:latin typeface="Verdana" panose="020B0604030504040204" pitchFamily="34" charset="0"/>
                <a:ea typeface="Times New Roman" panose="02020603050405020304" pitchFamily="18" charset="0"/>
              </a:rPr>
              <a:t>часа</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по 1-й </a:t>
            </a:r>
            <a:r>
              <a:rPr lang="uk-UA" sz="1200" dirty="0" err="1" smtClean="0">
                <a:effectLst/>
                <a:latin typeface="Verdana" panose="020B0604030504040204" pitchFamily="34" charset="0"/>
                <a:ea typeface="Times New Roman" panose="02020603050405020304" pitchFamily="18" charset="0"/>
              </a:rPr>
              <a:t>точке</a:t>
            </a:r>
            <a:r>
              <a:rPr lang="uk-UA" sz="1200" dirty="0" smtClean="0">
                <a:effectLst/>
                <a:latin typeface="Verdana" panose="020B0604030504040204" pitchFamily="34" charset="0"/>
                <a:ea typeface="Times New Roman" panose="02020603050405020304" pitchFamily="18" charset="0"/>
              </a:rPr>
              <a:t> при </a:t>
            </a:r>
            <a:r>
              <a:rPr lang="uk-UA" sz="1200" dirty="0" err="1" smtClean="0">
                <a:effectLst/>
                <a:latin typeface="Verdana" panose="020B0604030504040204" pitchFamily="34" charset="0"/>
                <a:ea typeface="Times New Roman" panose="02020603050405020304" pitchFamily="18" charset="0"/>
              </a:rPr>
              <a:t>каждом</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измерении</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Использование</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анализатора</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электролитов</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Smartlyte</a:t>
            </a:r>
            <a:r>
              <a:rPr lang="uk-UA" sz="1200" b="1" dirty="0" smtClean="0">
                <a:effectLst/>
                <a:latin typeface="Verdana" panose="020B0604030504040204" pitchFamily="34" charset="0"/>
                <a:ea typeface="Times New Roman" panose="02020603050405020304" pitchFamily="18" charset="0"/>
              </a:rPr>
              <a:t> в </a:t>
            </a:r>
            <a:r>
              <a:rPr lang="uk-UA" sz="1200" b="1" dirty="0" err="1" smtClean="0">
                <a:effectLst/>
                <a:latin typeface="Verdana" panose="020B0604030504040204" pitchFamily="34" charset="0"/>
                <a:ea typeface="Times New Roman" panose="02020603050405020304" pitchFamily="18" charset="0"/>
              </a:rPr>
              <a:t>ветеринарии</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Возможность</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анализа</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образцов</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взятых</a:t>
            </a:r>
            <a:r>
              <a:rPr lang="uk-UA" sz="1200" dirty="0" smtClean="0">
                <a:effectLst/>
                <a:latin typeface="Verdana" panose="020B0604030504040204" pitchFamily="34" charset="0"/>
                <a:ea typeface="Times New Roman" panose="02020603050405020304" pitchFamily="18" charset="0"/>
              </a:rPr>
              <a:t> у: </a:t>
            </a:r>
            <a:r>
              <a:rPr lang="uk-UA" sz="1200" dirty="0" err="1" smtClean="0">
                <a:effectLst/>
                <a:latin typeface="Verdana" panose="020B0604030504040204" pitchFamily="34" charset="0"/>
                <a:ea typeface="Times New Roman" panose="02020603050405020304" pitchFamily="18" charset="0"/>
              </a:rPr>
              <a:t>кошек</a:t>
            </a:r>
            <a:r>
              <a:rPr lang="uk-UA" sz="1200" dirty="0" smtClean="0">
                <a:effectLst/>
                <a:latin typeface="Verdana" panose="020B0604030504040204" pitchFamily="34" charset="0"/>
                <a:ea typeface="Times New Roman" panose="02020603050405020304" pitchFamily="18" charset="0"/>
              </a:rPr>
              <a:t>, собак, </a:t>
            </a:r>
            <a:r>
              <a:rPr lang="uk-UA" sz="1200" dirty="0" err="1" smtClean="0">
                <a:effectLst/>
                <a:latin typeface="Verdana" panose="020B0604030504040204" pitchFamily="34" charset="0"/>
                <a:ea typeface="Times New Roman" panose="02020603050405020304" pitchFamily="18" charset="0"/>
              </a:rPr>
              <a:t>коров</a:t>
            </a:r>
            <a:r>
              <a:rPr lang="uk-UA" sz="1200" dirty="0" smtClean="0">
                <a:effectLst/>
                <a:latin typeface="Verdana" panose="020B0604030504040204" pitchFamily="34" charset="0"/>
                <a:ea typeface="Times New Roman" panose="02020603050405020304" pitchFamily="18" charset="0"/>
              </a:rPr>
              <a:t>, </a:t>
            </a:r>
            <a:r>
              <a:rPr lang="uk-UA" sz="1200" dirty="0" err="1" smtClean="0">
                <a:effectLst/>
                <a:latin typeface="Verdana" panose="020B0604030504040204" pitchFamily="34" charset="0"/>
                <a:ea typeface="Times New Roman" panose="02020603050405020304" pitchFamily="18" charset="0"/>
              </a:rPr>
              <a:t>лошадей</a:t>
            </a:r>
            <a:r>
              <a:rPr lang="uk-UA" sz="1200" dirty="0" smtClean="0">
                <a:effectLst/>
                <a:latin typeface="Verdana" panose="020B0604030504040204" pitchFamily="34" charset="0"/>
                <a:ea typeface="Times New Roman" panose="02020603050405020304" pitchFamily="18" charset="0"/>
              </a:rPr>
              <a:t>, свиней, </a:t>
            </a:r>
            <a:r>
              <a:rPr lang="uk-UA" sz="1200" dirty="0" err="1" smtClean="0">
                <a:effectLst/>
                <a:latin typeface="Verdana" panose="020B0604030504040204" pitchFamily="34" charset="0"/>
                <a:ea typeface="Times New Roman" panose="02020603050405020304" pitchFamily="18" charset="0"/>
              </a:rPr>
              <a:t>овец</a:t>
            </a:r>
            <a:r>
              <a:rPr lang="uk-UA" sz="1200" dirty="0" smtClean="0">
                <a:effectLst/>
                <a:latin typeface="Verdana" panose="020B0604030504040204" pitchFamily="34" charset="0"/>
                <a:ea typeface="Times New Roman" panose="02020603050405020304" pitchFamily="18" charset="0"/>
              </a:rPr>
              <a:t> и </a:t>
            </a:r>
            <a:r>
              <a:rPr lang="uk-UA" sz="1200" dirty="0" err="1" smtClean="0">
                <a:effectLst/>
                <a:latin typeface="Verdana" panose="020B0604030504040204" pitchFamily="34" charset="0"/>
                <a:ea typeface="Times New Roman" panose="02020603050405020304" pitchFamily="18" charset="0"/>
              </a:rPr>
              <a:t>др</a:t>
            </a:r>
            <a:r>
              <a:rPr lang="uk-UA" sz="1200" dirty="0" smtClean="0">
                <a:effectLst/>
                <a:latin typeface="Verdana" panose="020B0604030504040204" pitchFamily="34" charset="0"/>
                <a:ea typeface="Times New Roman" panose="02020603050405020304" pitchFamily="18" charset="0"/>
              </a:rPr>
              <a:t>.</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Вывод</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данных</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16х2 </a:t>
            </a:r>
            <a:r>
              <a:rPr lang="uk-UA" sz="1200" dirty="0" err="1" smtClean="0">
                <a:effectLst/>
                <a:latin typeface="Verdana" panose="020B0604030504040204" pitchFamily="34" charset="0"/>
                <a:ea typeface="Times New Roman" panose="02020603050405020304" pitchFamily="18" charset="0"/>
              </a:rPr>
              <a:t>алфавитно-цифровой</a:t>
            </a:r>
            <a:r>
              <a:rPr lang="uk-UA" sz="1200" dirty="0" smtClean="0">
                <a:effectLst/>
                <a:latin typeface="Verdana" panose="020B0604030504040204" pitchFamily="34" charset="0"/>
                <a:ea typeface="Times New Roman" panose="02020603050405020304" pitchFamily="18" charset="0"/>
              </a:rPr>
              <a:t> дисплей</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Принтер (ширина </a:t>
            </a:r>
            <a:r>
              <a:rPr lang="uk-UA" sz="1200" dirty="0" err="1" smtClean="0">
                <a:effectLst/>
                <a:latin typeface="Verdana" panose="020B0604030504040204" pitchFamily="34" charset="0"/>
                <a:ea typeface="Times New Roman" panose="02020603050405020304" pitchFamily="18" charset="0"/>
              </a:rPr>
              <a:t>печати</a:t>
            </a:r>
            <a:r>
              <a:rPr lang="uk-UA" sz="1200" dirty="0" smtClean="0">
                <a:effectLst/>
                <a:latin typeface="Verdana" panose="020B0604030504040204" pitchFamily="34" charset="0"/>
                <a:ea typeface="Times New Roman" panose="02020603050405020304" pitchFamily="18" charset="0"/>
              </a:rPr>
              <a:t> 16 </a:t>
            </a:r>
            <a:r>
              <a:rPr lang="uk-UA" sz="1200" dirty="0" err="1" smtClean="0">
                <a:effectLst/>
                <a:latin typeface="Verdana" panose="020B0604030504040204" pitchFamily="34" charset="0"/>
                <a:ea typeface="Times New Roman" panose="02020603050405020304" pitchFamily="18" charset="0"/>
              </a:rPr>
              <a:t>знаков</a:t>
            </a:r>
            <a:r>
              <a:rPr lang="uk-UA" sz="1200" dirty="0" smtClean="0">
                <a:effectLst/>
                <a:latin typeface="Verdana" panose="020B0604030504040204" pitchFamily="34" charset="0"/>
                <a:ea typeface="Times New Roman" panose="02020603050405020304" pitchFamily="18" charset="0"/>
              </a:rPr>
              <a:t>)</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RS 232 </a:t>
            </a:r>
            <a:r>
              <a:rPr lang="uk-UA" sz="1200" dirty="0" err="1" smtClean="0">
                <a:effectLst/>
                <a:latin typeface="Verdana" panose="020B0604030504040204" pitchFamily="34" charset="0"/>
                <a:ea typeface="Times New Roman" panose="02020603050405020304" pitchFamily="18" charset="0"/>
              </a:rPr>
              <a:t>серийный</a:t>
            </a:r>
            <a:r>
              <a:rPr lang="uk-UA" sz="1200" dirty="0" smtClean="0">
                <a:effectLst/>
                <a:latin typeface="Verdana" panose="020B0604030504040204" pitchFamily="34" charset="0"/>
                <a:ea typeface="Times New Roman" panose="02020603050405020304" pitchFamily="18" charset="0"/>
              </a:rPr>
              <a:t> порт</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Требования</a:t>
            </a:r>
            <a:r>
              <a:rPr lang="uk-UA" sz="1200" b="1" dirty="0" smtClean="0">
                <a:effectLst/>
                <a:latin typeface="Verdana" panose="020B0604030504040204" pitchFamily="34" charset="0"/>
                <a:ea typeface="Times New Roman" panose="02020603050405020304" pitchFamily="18" charset="0"/>
              </a:rPr>
              <a:t> к </a:t>
            </a:r>
            <a:r>
              <a:rPr lang="uk-UA" sz="1200" b="1" dirty="0" err="1" smtClean="0">
                <a:effectLst/>
                <a:latin typeface="Verdana" panose="020B0604030504040204" pitchFamily="34" charset="0"/>
                <a:ea typeface="Times New Roman" panose="02020603050405020304" pitchFamily="18" charset="0"/>
              </a:rPr>
              <a:t>окружающей</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среде</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Температура в </a:t>
            </a:r>
            <a:r>
              <a:rPr lang="uk-UA" sz="1200" dirty="0" err="1" smtClean="0">
                <a:effectLst/>
                <a:latin typeface="Verdana" panose="020B0604030504040204" pitchFamily="34" charset="0"/>
                <a:ea typeface="Times New Roman" panose="02020603050405020304" pitchFamily="18" charset="0"/>
              </a:rPr>
              <a:t>помещении</a:t>
            </a:r>
            <a:r>
              <a:rPr lang="uk-UA" sz="1200" dirty="0" smtClean="0">
                <a:effectLst/>
                <a:latin typeface="Verdana" panose="020B0604030504040204" pitchFamily="34" charset="0"/>
                <a:ea typeface="Times New Roman" panose="02020603050405020304" pitchFamily="18" charset="0"/>
              </a:rPr>
              <a:t> - от + 15 до +32°С</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err="1" smtClean="0">
                <a:effectLst/>
                <a:latin typeface="Verdana" panose="020B0604030504040204" pitchFamily="34" charset="0"/>
                <a:ea typeface="Times New Roman" panose="02020603050405020304" pitchFamily="18" charset="0"/>
              </a:rPr>
              <a:t>Влажность</a:t>
            </a:r>
            <a:r>
              <a:rPr lang="uk-UA" sz="1200" dirty="0" smtClean="0">
                <a:effectLst/>
                <a:latin typeface="Verdana" panose="020B0604030504040204" pitchFamily="34" charset="0"/>
                <a:ea typeface="Times New Roman" panose="02020603050405020304" pitchFamily="18" charset="0"/>
              </a:rPr>
              <a:t> - &lt;85%</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Требования</a:t>
            </a:r>
            <a:r>
              <a:rPr lang="uk-UA" sz="1200" b="1" dirty="0" smtClean="0">
                <a:effectLst/>
                <a:latin typeface="Verdana" panose="020B0604030504040204" pitchFamily="34" charset="0"/>
                <a:ea typeface="Times New Roman" panose="02020603050405020304" pitchFamily="18" charset="0"/>
              </a:rPr>
              <a:t> к </a:t>
            </a:r>
            <a:r>
              <a:rPr lang="uk-UA" sz="1200" b="1" dirty="0" err="1" smtClean="0">
                <a:effectLst/>
                <a:latin typeface="Verdana" panose="020B0604030504040204" pitchFamily="34" charset="0"/>
                <a:ea typeface="Times New Roman" panose="02020603050405020304" pitchFamily="18" charset="0"/>
              </a:rPr>
              <a:t>источнику</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питания</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100-240 В, ~50/60 </a:t>
            </a:r>
            <a:r>
              <a:rPr lang="uk-UA" sz="1200" dirty="0" err="1" smtClean="0">
                <a:effectLst/>
                <a:latin typeface="Verdana" panose="020B0604030504040204" pitchFamily="34" charset="0"/>
                <a:ea typeface="Times New Roman" panose="02020603050405020304" pitchFamily="18" charset="0"/>
              </a:rPr>
              <a:t>Гц</a:t>
            </a:r>
            <a:r>
              <a:rPr lang="uk-UA" sz="1200" dirty="0" smtClean="0">
                <a:effectLst/>
                <a:latin typeface="Verdana" panose="020B0604030504040204" pitchFamily="34" charset="0"/>
                <a:ea typeface="Times New Roman" panose="02020603050405020304" pitchFamily="18" charset="0"/>
              </a:rPr>
              <a:t>; 1,6 А максимум, 50 Ватт максимум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smtClean="0">
                <a:effectLst/>
                <a:latin typeface="Verdana" panose="020B0604030504040204" pitchFamily="34" charset="0"/>
                <a:ea typeface="Times New Roman" panose="02020603050405020304" pitchFamily="18" charset="0"/>
              </a:rPr>
              <a:t> </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b="1" dirty="0" err="1" smtClean="0">
                <a:effectLst/>
                <a:latin typeface="Verdana" panose="020B0604030504040204" pitchFamily="34" charset="0"/>
                <a:ea typeface="Times New Roman" panose="02020603050405020304" pitchFamily="18" charset="0"/>
              </a:rPr>
              <a:t>Размеры</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анализатора</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электролитов</a:t>
            </a:r>
            <a:r>
              <a:rPr lang="uk-UA" sz="1200" b="1" dirty="0" smtClean="0">
                <a:effectLst/>
                <a:latin typeface="Verdana" panose="020B0604030504040204" pitchFamily="34" charset="0"/>
                <a:ea typeface="Times New Roman" panose="02020603050405020304" pitchFamily="18" charset="0"/>
              </a:rPr>
              <a:t> </a:t>
            </a:r>
            <a:r>
              <a:rPr lang="uk-UA" sz="1200" b="1" dirty="0" err="1" smtClean="0">
                <a:effectLst/>
                <a:latin typeface="Verdana" panose="020B0604030504040204" pitchFamily="34" charset="0"/>
                <a:ea typeface="Times New Roman" panose="02020603050405020304" pitchFamily="18" charset="0"/>
              </a:rPr>
              <a:t>SmartLyte</a:t>
            </a:r>
            <a:endParaRPr lang="uk-UA" sz="1200" dirty="0" smtClean="0">
              <a:effectLst/>
              <a:latin typeface="Times New Roman" panose="02020603050405020304" pitchFamily="18" charset="0"/>
              <a:ea typeface="Times New Roman" panose="02020603050405020304" pitchFamily="18" charset="0"/>
            </a:endParaRPr>
          </a:p>
          <a:p>
            <a:pPr>
              <a:spcAft>
                <a:spcPts val="0"/>
              </a:spcAft>
            </a:pPr>
            <a:r>
              <a:rPr lang="uk-UA" sz="1200" dirty="0" smtClean="0">
                <a:effectLst/>
                <a:latin typeface="Verdana" panose="020B0604030504040204" pitchFamily="34" charset="0"/>
                <a:ea typeface="Times New Roman" panose="02020603050405020304" pitchFamily="18" charset="0"/>
              </a:rPr>
              <a:t>33,5 х 31,5 х 29,5 см; </a:t>
            </a:r>
            <a:r>
              <a:rPr lang="uk-UA" sz="1200" dirty="0" err="1" smtClean="0">
                <a:effectLst/>
                <a:latin typeface="Verdana" panose="020B0604030504040204" pitchFamily="34" charset="0"/>
                <a:ea typeface="Times New Roman" panose="02020603050405020304" pitchFamily="18" charset="0"/>
              </a:rPr>
              <a:t>вес</a:t>
            </a:r>
            <a:r>
              <a:rPr lang="uk-UA" sz="1200" dirty="0" smtClean="0">
                <a:effectLst/>
                <a:latin typeface="Verdana" panose="020B0604030504040204" pitchFamily="34" charset="0"/>
                <a:ea typeface="Times New Roman" panose="02020603050405020304" pitchFamily="18" charset="0"/>
              </a:rPr>
              <a:t> 6 кг</a:t>
            </a:r>
            <a:endParaRPr lang="uk-UA" sz="1200" dirty="0">
              <a:effectLst/>
              <a:latin typeface="Times New Roman" panose="02020603050405020304" pitchFamily="18" charset="0"/>
              <a:ea typeface="Times New Roman" panose="02020603050405020304" pitchFamily="18" charset="0"/>
            </a:endParaRPr>
          </a:p>
        </p:txBody>
      </p:sp>
      <p:sp>
        <p:nvSpPr>
          <p:cNvPr id="3" name="Заголовок 2"/>
          <p:cNvSpPr>
            <a:spLocks noGrp="1"/>
          </p:cNvSpPr>
          <p:nvPr>
            <p:ph type="title"/>
          </p:nvPr>
        </p:nvSpPr>
        <p:spPr>
          <a:xfrm>
            <a:off x="628650" y="583648"/>
            <a:ext cx="7886700" cy="1325563"/>
          </a:xfrm>
        </p:spPr>
        <p:txBody>
          <a:bodyPr>
            <a:normAutofit/>
          </a:bodyPr>
          <a:lstStyle/>
          <a:p>
            <a:pPr algn="ctr"/>
            <a:r>
              <a:rPr lang="ru-RU" sz="3200" b="1" dirty="0" smtClean="0"/>
              <a:t>Технические характеристики</a:t>
            </a:r>
            <a:endParaRPr lang="uk-UA" sz="3200" b="1" dirty="0"/>
          </a:p>
        </p:txBody>
      </p:sp>
    </p:spTree>
    <p:extLst>
      <p:ext uri="{BB962C8B-B14F-4D97-AF65-F5344CB8AC3E}">
        <p14:creationId xmlns:p14="http://schemas.microsoft.com/office/powerpoint/2010/main" val="2817179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609</Words>
  <Application>Microsoft Office PowerPoint</Application>
  <PresentationFormat>Экран (4:3)</PresentationFormat>
  <Paragraphs>206</Paragraphs>
  <Slides>9</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Calibri</vt:lpstr>
      <vt:lpstr>Calibri Light</vt:lpstr>
      <vt:lpstr>Symbol</vt:lpstr>
      <vt:lpstr>Tahoma</vt:lpstr>
      <vt:lpstr>Times New Roman</vt:lpstr>
      <vt:lpstr>Verdana</vt:lpstr>
      <vt:lpstr>Тема Office</vt:lpstr>
      <vt:lpstr>Презентация автоматического анализатора электролитов SmartLyte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Анализатор электролитов</vt:lpstr>
      <vt:lpstr>Технические характеристики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автоматического анализатора электролитов SmartLyte</dc:title>
  <dc:creator>Лазун Владимир Юрьевич</dc:creator>
  <cp:lastModifiedBy>Ларионова Светлана Николаевна</cp:lastModifiedBy>
  <cp:revision>9</cp:revision>
  <dcterms:created xsi:type="dcterms:W3CDTF">2018-04-23T09:33:50Z</dcterms:created>
  <dcterms:modified xsi:type="dcterms:W3CDTF">2018-05-23T10:07:54Z</dcterms:modified>
</cp:coreProperties>
</file>